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1F8586-FA8B-4900-9382-06978FB1D7A1}">
  <a:tblStyle styleId="{AE1F8586-FA8B-4900-9382-06978FB1D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188fb9f9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188fb9f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188fb9f9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188fb9f9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188fb9f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188fb9f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188fb9f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188fb9f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188fb9f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188fb9f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188fb9f9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188fb9f9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188fb9f9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188fb9f9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188fb9f9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188fb9f9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188fb9f9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188fb9f9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188fb9f9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188fb9f9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188fb9f9c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188fb9f9c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188fb9f9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188fb9f9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88fb9f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88fb9f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188fb9f9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188fb9f9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188fb9f9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188fb9f9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188fb9f9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188fb9f9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188fb9f9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188fb9f9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188fb9f9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188fb9f9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188fb9f9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188fb9f9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188fb9f9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188fb9f9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188fb9f9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188fb9f9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88fb9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188fb9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188fb9f9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188fb9f9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188fb9f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188fb9f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188fb9f9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188fb9f9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188fb9f9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188fb9f9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188fb9f9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188fb9f9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188fb9f9c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188fb9f9c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188fb9f9c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188fb9f9c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188fb9f9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188fb9f9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188fb9f9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188fb9f9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188fb9f9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188fb9f9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88fb9f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188fb9f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188fb9f9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188fb9f9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88fb9f9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88fb9f9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188fb9f9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188fb9f9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188fb9f9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188fb9f9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188fb9f9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188fb9f9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188fb9f9c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188fb9f9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88fb9f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88fb9f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88fb9f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188fb9f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188fb9f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188fb9f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188fb9f9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188fb9f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188fb9f9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188fb9f9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102.png"/><Relationship Id="rId5" Type="http://schemas.openxmlformats.org/officeDocument/2006/relationships/image" Target="../media/image50.png"/><Relationship Id="rId6" Type="http://schemas.openxmlformats.org/officeDocument/2006/relationships/image" Target="../media/image10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104.png"/><Relationship Id="rId6" Type="http://schemas.openxmlformats.org/officeDocument/2006/relationships/image" Target="../media/image10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8FC3"/>
                </a:solidFill>
              </a:rPr>
              <a:t>Group 2 - Project 1</a:t>
            </a:r>
            <a:endParaRPr>
              <a:solidFill>
                <a:srgbClr val="1F8FC3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SQL Databases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82375" y="3626725"/>
            <a:ext cx="81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Yevgeniy Sumaryev, Muhammad Ali Sajjad, Andy Qu, Sital Pun, Jean Gomez, Chao Wang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348" y="383200"/>
            <a:ext cx="3102675" cy="1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13899" cy="47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901" y="0"/>
            <a:ext cx="345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11700" y="4703625"/>
            <a:ext cx="7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returns duplicates. Needs to check if empl is same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34024" cy="41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025" y="77075"/>
            <a:ext cx="34056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308325" y="4372675"/>
            <a:ext cx="41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function to return Top N </a:t>
            </a:r>
            <a:r>
              <a:rPr lang="en"/>
              <a:t>products</a:t>
            </a:r>
            <a:r>
              <a:rPr lang="en"/>
              <a:t>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Every supplier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09250"/>
            <a:ext cx="3415550" cy="4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type="title"/>
          </p:nvPr>
        </p:nvSpPr>
        <p:spPr>
          <a:xfrm>
            <a:off x="3183725" y="151700"/>
            <a:ext cx="29643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Muhammad Query 1 - good</a:t>
            </a:r>
            <a:endParaRPr sz="172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900" y="1499400"/>
            <a:ext cx="2389100" cy="176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500" y="554600"/>
            <a:ext cx="3595750" cy="43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075" y="330950"/>
            <a:ext cx="14478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2681425" y="594300"/>
            <a:ext cx="207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98509"/>
                </a:solidFill>
              </a:rPr>
              <a:t>Select every order and its category from a customer in the USA</a:t>
            </a:r>
            <a:endParaRPr b="1" sz="800">
              <a:solidFill>
                <a:srgbClr val="09850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98509"/>
                </a:solidFill>
              </a:rPr>
              <a:t>show product description using custom function</a:t>
            </a:r>
            <a:endParaRPr b="1" sz="800">
              <a:solidFill>
                <a:srgbClr val="09850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98509"/>
                </a:solidFill>
              </a:rPr>
              <a:t>from Northwinds2020TSQLV6;</a:t>
            </a:r>
            <a:endParaRPr b="1" sz="800">
              <a:solidFill>
                <a:srgbClr val="09850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" y="296450"/>
            <a:ext cx="4396800" cy="465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type="title"/>
          </p:nvPr>
        </p:nvSpPr>
        <p:spPr>
          <a:xfrm>
            <a:off x="3594075" y="197400"/>
            <a:ext cx="21933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9718"/>
              <a:buNone/>
            </a:pPr>
            <a:r>
              <a:rPr lang="en" sz="1420"/>
              <a:t>Muhammad Query 2 - good</a:t>
            </a:r>
            <a:endParaRPr sz="152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800" y="124100"/>
            <a:ext cx="2642150" cy="49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519" y="751375"/>
            <a:ext cx="2565200" cy="23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2800" y="4170975"/>
            <a:ext cx="1375850" cy="18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" y="32050"/>
            <a:ext cx="4622401" cy="49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3028500" y="211550"/>
            <a:ext cx="2440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7"/>
              <a:t>Muhammad Query 3 - good</a:t>
            </a:r>
            <a:endParaRPr sz="1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925" y="1355050"/>
            <a:ext cx="1811225" cy="1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950" y="619250"/>
            <a:ext cx="3074575" cy="27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226" y="3855825"/>
            <a:ext cx="140017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" y="41125"/>
            <a:ext cx="4998175" cy="50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type="title"/>
          </p:nvPr>
        </p:nvSpPr>
        <p:spPr>
          <a:xfrm>
            <a:off x="2894050" y="98350"/>
            <a:ext cx="31764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9718"/>
              <a:buNone/>
            </a:pPr>
            <a:r>
              <a:rPr lang="en" sz="1420"/>
              <a:t>Muhammad Query 1 - not so good</a:t>
            </a:r>
            <a:endParaRPr sz="1420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225" y="523600"/>
            <a:ext cx="3302650" cy="24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975" y="152400"/>
            <a:ext cx="2705625" cy="473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225875"/>
            <a:ext cx="1075300" cy="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39050"/>
            <a:ext cx="4679150" cy="5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3410525" y="501625"/>
            <a:ext cx="2716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9718"/>
              <a:buNone/>
            </a:pPr>
            <a:r>
              <a:rPr lang="en" sz="1420"/>
              <a:t>Muhammad Query 2 - not so good</a:t>
            </a:r>
            <a:endParaRPr sz="142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425" y="152400"/>
            <a:ext cx="2712175" cy="411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750" y="4475050"/>
            <a:ext cx="1185525" cy="23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597" y="1032949"/>
            <a:ext cx="2974125" cy="21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2943600" y="162025"/>
            <a:ext cx="3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Muhammad Query 3 - not so good</a:t>
            </a:r>
            <a:endParaRPr sz="1520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597050"/>
            <a:ext cx="50101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700" y="66375"/>
            <a:ext cx="2077475" cy="20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46600"/>
            <a:ext cx="8839200" cy="21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90676"/>
            <a:ext cx="15335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121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975" y="1152475"/>
            <a:ext cx="26003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02377"/>
            <a:ext cx="3250700" cy="18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311700" y="44913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et the week number for all orders that happened before april 2013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425" y="2790050"/>
            <a:ext cx="4255576" cy="20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5053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475" y="0"/>
            <a:ext cx="4092525" cy="26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1043500" y="31157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88800" y="3515900"/>
            <a:ext cx="42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employees that are hired before 2010 and the calendar quarter they were hired from that are married and order them by gender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9400" y="428650"/>
            <a:ext cx="296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</a:t>
            </a:r>
            <a:r>
              <a:rPr lang="en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4382229" y="2147926"/>
            <a:ext cx="2480144" cy="1728853"/>
            <a:chOff x="4526679" y="1857800"/>
            <a:chExt cx="2480144" cy="1728853"/>
          </a:xfrm>
        </p:grpSpPr>
        <p:sp>
          <p:nvSpPr>
            <p:cNvPr id="64" name="Google Shape;64;p1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14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66" name="Google Shape;66;p1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7" name="Google Shape;67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8" name="Google Shape;68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" name="Google Shape;69;p14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10/10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" name="Google Shape;70;p14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PowerPoint 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JBDC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Best &amp; worst queries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After our queries were completed, we aimed to construct our JBDC to run the top queries and complete a PPT to showcase our work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1" name="Google Shape;71;p14"/>
          <p:cNvGrpSpPr/>
          <p:nvPr/>
        </p:nvGrpSpPr>
        <p:grpSpPr>
          <a:xfrm>
            <a:off x="6291166" y="2992731"/>
            <a:ext cx="2501272" cy="1735654"/>
            <a:chOff x="6435810" y="2702596"/>
            <a:chExt cx="2721140" cy="1735654"/>
          </a:xfrm>
        </p:grpSpPr>
        <p:sp>
          <p:nvSpPr>
            <p:cNvPr id="72" name="Google Shape;72;p1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" name="Google Shape;73;p14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74" name="Google Shape;74;p1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5" name="Google Shape;75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6" name="Google Shape;76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" name="Google Shape;77;p14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10/11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" name="Google Shape;78;p14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Submit our project before deadline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We then completed our voice annotation of both the PPT and JBDC. Correct the queries we rank the lowest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9" name="Google Shape;79;p14"/>
          <p:cNvGrpSpPr/>
          <p:nvPr/>
        </p:nvGrpSpPr>
        <p:grpSpPr>
          <a:xfrm>
            <a:off x="351541" y="2147926"/>
            <a:ext cx="2580731" cy="1728863"/>
            <a:chOff x="495991" y="1857800"/>
            <a:chExt cx="2580731" cy="1728863"/>
          </a:xfrm>
        </p:grpSpPr>
        <p:sp>
          <p:nvSpPr>
            <p:cNvPr id="80" name="Google Shape;80;p1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14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82" name="Google Shape;82;p14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9/30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83" name="Google Shape;83;p14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4" name="Google Shape;84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5" name="Google Shape;85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" name="Google Shape;86;p14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Finalize Project Plan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Our aim was to figure out an 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adequate project plan in order to separate our tasks and meet deadlines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7" name="Google Shape;87;p14"/>
          <p:cNvGrpSpPr/>
          <p:nvPr/>
        </p:nvGrpSpPr>
        <p:grpSpPr>
          <a:xfrm>
            <a:off x="2381145" y="2992722"/>
            <a:ext cx="2501355" cy="1735654"/>
            <a:chOff x="2525595" y="2702596"/>
            <a:chExt cx="2501355" cy="1735654"/>
          </a:xfrm>
        </p:grpSpPr>
        <p:sp>
          <p:nvSpPr>
            <p:cNvPr id="88" name="Google Shape;88;p1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14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90" name="Google Shape;90;p14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10/07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91" name="Google Shape;91;p1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92" name="Google Shape;92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3" name="Google Shape;93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14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Complete our individual 20 Queries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We each completed our own individual queries and created each of our 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separate PDF and SQL files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0" l="0" r="0" t="3836"/>
          <a:stretch/>
        </p:blipFill>
        <p:spPr>
          <a:xfrm>
            <a:off x="5145025" y="0"/>
            <a:ext cx="3998975" cy="25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37" y="2639025"/>
            <a:ext cx="360951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16026" cy="18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44400" y="330072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the standard cost for all products that have less than 100 in quantity.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6913"/>
            <a:ext cx="31146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193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4359025" y="8436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employees and orders all employee by day of birth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7900"/>
            <a:ext cx="50482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38550" cy="203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4736450" y="555050"/>
            <a:ext cx="426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et the name, phone and fax from all the orders with outstanding balance only from those that are in a buying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42325" cy="16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2200"/>
            <a:ext cx="4338626" cy="24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4572000" y="16533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</a:t>
            </a:r>
            <a:r>
              <a:rPr lang="en"/>
              <a:t>supplier's</a:t>
            </a:r>
            <a:r>
              <a:rPr lang="en"/>
              <a:t> </a:t>
            </a:r>
            <a:r>
              <a:rPr lang="en"/>
              <a:t>information</a:t>
            </a:r>
            <a:r>
              <a:rPr lang="en"/>
              <a:t> for </a:t>
            </a:r>
            <a:r>
              <a:rPr lang="en"/>
              <a:t>those</a:t>
            </a:r>
            <a:r>
              <a:rPr lang="en"/>
              <a:t> who order large amounts(over 20)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150475" y="106425"/>
            <a:ext cx="41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</a:t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8" y="808100"/>
            <a:ext cx="4276775" cy="21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475" y="461450"/>
            <a:ext cx="3891150" cy="363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150" y="4143025"/>
            <a:ext cx="1927575" cy="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217675" y="3224750"/>
            <a:ext cx="31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OUTPUT all customers Name, city, and postal code who country is Australia</a:t>
            </a:r>
            <a:endParaRPr b="1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5" y="474875"/>
            <a:ext cx="3410975" cy="20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25" y="2925700"/>
            <a:ext cx="3152975" cy="1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4716200" y="1107663"/>
            <a:ext cx="345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This table will show the employee id and the number of times they have served customer 20 each year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577750" y="114500"/>
            <a:ext cx="2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824250"/>
            <a:ext cx="41849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50" y="114500"/>
            <a:ext cx="38004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700" y="1791625"/>
            <a:ext cx="3651584" cy="30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298300" y="3571425"/>
            <a:ext cx="3482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Find how many develop joker mugs SalespersonId(2) has sold from the date of january to february of the year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2014 with the OrderId in ASC order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850"/>
            <a:ext cx="4057650" cy="23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75" y="499850"/>
            <a:ext cx="34666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800" y="2233150"/>
            <a:ext cx="3516175" cy="25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311700" y="2872100"/>
            <a:ext cx="309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Find the names of the employees </a:t>
            </a:r>
            <a:r>
              <a:rPr b="1" lang="en" sz="1600"/>
              <a:t>whose</a:t>
            </a:r>
            <a:r>
              <a:rPr b="1" lang="en" sz="1600"/>
              <a:t> Job Title is “Marketing Specialist</a:t>
            </a:r>
            <a:endParaRPr b="1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75" y="773500"/>
            <a:ext cx="44878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218450"/>
            <a:ext cx="399097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625" y="4355875"/>
            <a:ext cx="21566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137575" y="3286025"/>
            <a:ext cx="33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Find the most recent order of each </a:t>
            </a:r>
            <a:r>
              <a:rPr b="1" lang="en" sz="1600"/>
              <a:t>company</a:t>
            </a:r>
            <a:r>
              <a:rPr b="1" lang="en" sz="1600"/>
              <a:t> name in ascending order</a:t>
            </a:r>
            <a:endParaRPr b="1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15450"/>
            <a:ext cx="4333875" cy="1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25" y="215450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600" y="4100475"/>
            <a:ext cx="1333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145300" y="1931600"/>
            <a:ext cx="47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Selects all distinct customer ids and customer names in which salesperson number 3 helped pick out.</a:t>
            </a:r>
            <a:endParaRPr b="1"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19850"/>
            <a:ext cx="3755175" cy="2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815850" y="282300"/>
            <a:ext cx="313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Tracking</a:t>
            </a:r>
            <a:endParaRPr/>
          </a:p>
        </p:txBody>
      </p:sp>
      <p:graphicFrame>
        <p:nvGraphicFramePr>
          <p:cNvPr id="100" name="Google Shape;100;p15"/>
          <p:cNvGraphicFramePr/>
          <p:nvPr/>
        </p:nvGraphicFramePr>
        <p:xfrm>
          <a:off x="952500" y="99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{AE1F8586-FA8B-4900-9382-06978FB1D7A1}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Meeting-1 9/25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Meeting-2 10/1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Meeting-3 10/5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Meeting-4 10/8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Meeting-5 10/10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Yevgeniy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Muhammad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highlight>
                            <a:srgbClr val="D3D6DB"/>
                          </a:highlight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 (Query1)</a:t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0" y="3561975"/>
            <a:ext cx="5261800" cy="1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364465" cy="2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950" y="1493100"/>
            <a:ext cx="5453774" cy="25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3775675" y="315725"/>
            <a:ext cx="50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Filter the order received by Jai Lamble from Invoices table whose order ID is </a:t>
            </a:r>
            <a:r>
              <a:rPr lang="en">
                <a:solidFill>
                  <a:srgbClr val="AA0000"/>
                </a:solidFill>
              </a:rPr>
              <a:t>equal</a:t>
            </a:r>
            <a:r>
              <a:rPr lang="en">
                <a:solidFill>
                  <a:srgbClr val="AA0000"/>
                </a:solidFill>
              </a:rPr>
              <a:t> to order ID in orders table and display orderdate, expected delivery date and confirmedreceived by.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 (Query2)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3176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725" y="1170125"/>
            <a:ext cx="3605874" cy="3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625" y="-4"/>
            <a:ext cx="5943600" cy="13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5115000" y="4431100"/>
            <a:ext cx="7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/>
        </p:nvSpPr>
        <p:spPr>
          <a:xfrm>
            <a:off x="-2037450" y="-384700"/>
            <a:ext cx="7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4260125" y="2379400"/>
            <a:ext cx="7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 txBox="1"/>
          <p:nvPr/>
        </p:nvSpPr>
        <p:spPr>
          <a:xfrm>
            <a:off x="1923475" y="2456925"/>
            <a:ext cx="326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Joins table using CTEs and Inner join. It display the quantity, city key, delivery date key and maximum profit on ‘20140102’.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 (Query3)</a:t>
            </a:r>
            <a:endParaRPr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579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750" y="445025"/>
            <a:ext cx="5157650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875" y="3402225"/>
            <a:ext cx="4695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/>
        </p:nvSpPr>
        <p:spPr>
          <a:xfrm>
            <a:off x="6368825" y="1766725"/>
            <a:ext cx="270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It filters out the employee history with employee name, birthdate, maximum vacation hour they took while working, marital status, startdate and endate.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Sital(Query Corrected1)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5" y="1028925"/>
            <a:ext cx="6715075" cy="3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325" y="1587775"/>
            <a:ext cx="59436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512925" y="3818425"/>
            <a:ext cx="73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This is a corrected queries. It joins two tables DimProduct and factResellerSales and filter out a spanish product name, english product name, reseller key, carrier tracking number, product standard cost and order quantity, in which product key is same for both tables.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 (Query Corrected 2)</a:t>
            </a:r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6079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2764488"/>
            <a:ext cx="59436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4572000" y="1402425"/>
            <a:ext cx="42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It displays no. of received outer and ordered outer with maximum quantity and also display if the order is finalized using a subquery.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Sital (Query Corrected 3)</a:t>
            </a:r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2207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300" y="133350"/>
            <a:ext cx="51117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/>
        </p:nvSpPr>
        <p:spPr>
          <a:xfrm>
            <a:off x="4174650" y="3291275"/>
            <a:ext cx="428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</a:rPr>
              <a:t> It shows the total number of orders shipped to France and group by customerId, Orderdate and shipToCountry.</a:t>
            </a:r>
            <a:endParaRPr>
              <a:solidFill>
                <a:srgbClr val="AA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Chao1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150"/>
            <a:ext cx="4209751" cy="244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151" y="98550"/>
            <a:ext cx="38127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Chao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41049" cy="35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49" y="1170125"/>
            <a:ext cx="29457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Chao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38025" cy="3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000" y="795100"/>
            <a:ext cx="2854600" cy="3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Chao 4</a:t>
            </a:r>
            <a:endParaRPr/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276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170125"/>
            <a:ext cx="30327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134825" y="812925"/>
            <a:ext cx="1626900" cy="16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To-Do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100" y="222075"/>
            <a:ext cx="7183274" cy="47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hao 5</a:t>
            </a:r>
            <a:endParaRPr/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550" y="1877375"/>
            <a:ext cx="28670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476750" cy="377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363525" y="45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hao 6</a:t>
            </a:r>
            <a:endParaRPr/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703"/>
            <a:ext cx="4286075" cy="34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175" y="1170125"/>
            <a:ext cx="4241425" cy="333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2887000" y="78875"/>
            <a:ext cx="2971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Worst Queries - Corrected</a:t>
            </a:r>
            <a:endParaRPr sz="1520"/>
          </a:p>
        </p:txBody>
      </p:sp>
      <p:sp>
        <p:nvSpPr>
          <p:cNvPr id="424" name="Google Shape;424;p54"/>
          <p:cNvSpPr txBox="1"/>
          <p:nvPr>
            <p:ph idx="2" type="body"/>
          </p:nvPr>
        </p:nvSpPr>
        <p:spPr>
          <a:xfrm>
            <a:off x="4572000" y="421775"/>
            <a:ext cx="43227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Every employee that has a common first name a customer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25" y="896650"/>
            <a:ext cx="2716775" cy="20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425" y="975875"/>
            <a:ext cx="2885800" cy="2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800" y="2950246"/>
            <a:ext cx="3114675" cy="21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/>
          <p:nvPr/>
        </p:nvSpPr>
        <p:spPr>
          <a:xfrm>
            <a:off x="0" y="421775"/>
            <a:ext cx="50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Gets the employees and orders all employee by day of birth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1425" y="896650"/>
            <a:ext cx="2413925" cy="2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2075"/>
            <a:ext cx="2804826" cy="22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2945249"/>
            <a:ext cx="2659301" cy="20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5"/>
          <p:cNvSpPr txBox="1"/>
          <p:nvPr/>
        </p:nvSpPr>
        <p:spPr>
          <a:xfrm>
            <a:off x="3340950" y="88800"/>
            <a:ext cx="2462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520">
                <a:solidFill>
                  <a:schemeClr val="dk1"/>
                </a:solidFill>
              </a:rPr>
              <a:t>Worst Queries - Corrected</a:t>
            </a:r>
            <a:endParaRPr sz="15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7" name="Google Shape;437;p55"/>
          <p:cNvSpPr txBox="1"/>
          <p:nvPr/>
        </p:nvSpPr>
        <p:spPr>
          <a:xfrm>
            <a:off x="4865875" y="414450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Added where clause to return only those with a quantity greater than or equal to 5. Also removed primary contact and added the sale key and tax amount.</a:t>
            </a:r>
            <a:endParaRPr sz="1000"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026" y="1059450"/>
            <a:ext cx="2848808" cy="16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876" y="2901887"/>
            <a:ext cx="3601728" cy="21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3219500" y="126650"/>
            <a:ext cx="22494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Worst Queries - Corrected</a:t>
            </a:r>
            <a:endParaRPr sz="1520"/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699763"/>
            <a:ext cx="3370925" cy="11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 rotWithShape="1">
          <a:blip r:embed="rId4">
            <a:alphaModFix/>
          </a:blip>
          <a:srcRect b="0" l="0" r="75871" t="0"/>
          <a:stretch/>
        </p:blipFill>
        <p:spPr>
          <a:xfrm>
            <a:off x="400025" y="1878553"/>
            <a:ext cx="2620976" cy="29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749" y="773925"/>
            <a:ext cx="14859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224" y="2030988"/>
            <a:ext cx="4210625" cy="286176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/>
          <p:nvPr/>
        </p:nvSpPr>
        <p:spPr>
          <a:xfrm>
            <a:off x="3848775" y="641875"/>
            <a:ext cx="359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Query was too simple and not useful, produced too many rows.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New updated query to show customerid and no of orders placed with items that are discontinued. Also switched to Northwinds DB. </a:t>
            </a:r>
            <a:endParaRPr b="1"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75" y="0"/>
            <a:ext cx="9191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212650" y="16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Project Planner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25" y="885750"/>
            <a:ext cx="9144000" cy="344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Yevgeniy 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679624" cy="35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924" y="1152474"/>
            <a:ext cx="4402850" cy="43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query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35551" cy="30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600" y="-12"/>
            <a:ext cx="2394299" cy="3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04900"/>
            <a:ext cx="4935549" cy="21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62050" cy="44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513" y="1017725"/>
            <a:ext cx="3111674" cy="12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800" y="2025175"/>
            <a:ext cx="3414872" cy="29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top N suppliers from Italy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Uses Northwinds DB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-224250"/>
            <a:ext cx="414103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25" y="2304738"/>
            <a:ext cx="6894775" cy="8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